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3" r:id="rId3"/>
    <p:sldId id="260" r:id="rId4"/>
    <p:sldId id="315" r:id="rId5"/>
    <p:sldId id="311" r:id="rId6"/>
    <p:sldId id="294" r:id="rId7"/>
    <p:sldId id="314" r:id="rId8"/>
    <p:sldId id="317" r:id="rId9"/>
    <p:sldId id="326" r:id="rId10"/>
    <p:sldId id="327" r:id="rId11"/>
    <p:sldId id="318" r:id="rId12"/>
    <p:sldId id="320" r:id="rId13"/>
    <p:sldId id="325" r:id="rId14"/>
    <p:sldId id="319" r:id="rId15"/>
    <p:sldId id="322" r:id="rId16"/>
    <p:sldId id="316" r:id="rId17"/>
    <p:sldId id="321" r:id="rId18"/>
    <p:sldId id="324" r:id="rId19"/>
    <p:sldId id="323" r:id="rId20"/>
    <p:sldId id="288" r:id="rId21"/>
  </p:sldIdLst>
  <p:sldSz cx="9144000" cy="6858000" type="screen4x3"/>
  <p:notesSz cx="68087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kita Fedorov" initials="N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77" autoAdjust="0"/>
    <p:restoredTop sz="94660" autoAdjust="0"/>
  </p:normalViewPr>
  <p:slideViewPr>
    <p:cSldViewPr>
      <p:cViewPr>
        <p:scale>
          <a:sx n="80" d="100"/>
          <a:sy n="80" d="100"/>
        </p:scale>
        <p:origin x="-845" y="-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52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02T17:29:52.787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0EB48E-3500-4357-88CE-1F578A18C401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EB57F71-5C25-4C12-87E9-80668DEC0635}">
      <dgm:prSet/>
      <dgm:spPr/>
      <dgm:t>
        <a:bodyPr/>
        <a:lstStyle/>
        <a:p>
          <a:pPr rtl="0"/>
          <a:r>
            <a: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при</a:t>
          </a:r>
          <a:r>
            <a:rPr lang="ru-RU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 централизованном</a:t>
          </a:r>
          <a:r>
            <a: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 ведении делопроизводства - службой делопроизводства организации; </a:t>
          </a:r>
          <a:endParaRPr lang="ru-RU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9AA6E166-295F-4E81-BD2B-B1101FADF8AD}" type="parTrans" cxnId="{5625B778-3648-48F6-A1CE-B51913F42866}">
      <dgm:prSet/>
      <dgm:spPr/>
      <dgm:t>
        <a:bodyPr/>
        <a:lstStyle/>
        <a:p>
          <a:endParaRPr lang="ru-RU"/>
        </a:p>
      </dgm:t>
    </dgm:pt>
    <dgm:pt modelId="{9A2A5CC8-175E-4F35-82CE-848DFBC9F867}" type="sibTrans" cxnId="{5625B778-3648-48F6-A1CE-B51913F42866}">
      <dgm:prSet/>
      <dgm:spPr/>
      <dgm:t>
        <a:bodyPr/>
        <a:lstStyle/>
        <a:p>
          <a:endParaRPr lang="ru-RU"/>
        </a:p>
      </dgm:t>
    </dgm:pt>
    <dgm:pt modelId="{B07784D6-6331-428B-A6FE-70E81B468791}">
      <dgm:prSet/>
      <dgm:spPr/>
      <dgm:t>
        <a:bodyPr/>
        <a:lstStyle/>
        <a:p>
          <a:pPr rtl="0"/>
          <a:r>
            <a: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при </a:t>
          </a:r>
          <a:r>
            <a:rPr lang="ru-RU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децентрализованном</a:t>
          </a:r>
          <a:r>
            <a: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 - как структурными подразделениями (лицами, ответственными за делопроизводство), так и службой делопроизводства организации</a:t>
          </a:r>
          <a:endParaRPr lang="ru-RU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67DEE8CE-7F2D-47E4-9D58-789E9E075F63}" type="parTrans" cxnId="{8FC5D50E-8267-4B20-AB6B-4B224AA49FF6}">
      <dgm:prSet/>
      <dgm:spPr/>
      <dgm:t>
        <a:bodyPr/>
        <a:lstStyle/>
        <a:p>
          <a:endParaRPr lang="ru-RU"/>
        </a:p>
      </dgm:t>
    </dgm:pt>
    <dgm:pt modelId="{C9F26157-C86F-4126-B954-B58C131A27C9}" type="sibTrans" cxnId="{8FC5D50E-8267-4B20-AB6B-4B224AA49FF6}">
      <dgm:prSet/>
      <dgm:spPr/>
      <dgm:t>
        <a:bodyPr/>
        <a:lstStyle/>
        <a:p>
          <a:endParaRPr lang="ru-RU"/>
        </a:p>
      </dgm:t>
    </dgm:pt>
    <dgm:pt modelId="{A81615AC-925B-45E2-9267-4810CD6E1A65}" type="pres">
      <dgm:prSet presAssocID="{B60EB48E-3500-4357-88CE-1F578A18C4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642816-FA40-4040-A20F-9AC9BBD6F6CE}" type="pres">
      <dgm:prSet presAssocID="{2EB57F71-5C25-4C12-87E9-80668DEC063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B44D0-C8F0-4BE4-8957-E99FAA9D35E7}" type="pres">
      <dgm:prSet presAssocID="{9A2A5CC8-175E-4F35-82CE-848DFBC9F867}" presName="sibTrans" presStyleCnt="0"/>
      <dgm:spPr/>
    </dgm:pt>
    <dgm:pt modelId="{2E20E8E8-3590-42C9-B5D9-5967920FA304}" type="pres">
      <dgm:prSet presAssocID="{B07784D6-6331-428B-A6FE-70E81B46879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AA3AF8-DFE3-4872-9B3B-5D06463A403A}" type="presOf" srcId="{B07784D6-6331-428B-A6FE-70E81B468791}" destId="{2E20E8E8-3590-42C9-B5D9-5967920FA304}" srcOrd="0" destOrd="0" presId="urn:microsoft.com/office/officeart/2005/8/layout/default#3"/>
    <dgm:cxn modelId="{E5970DCA-558F-4291-8A40-3877C1B6551B}" type="presOf" srcId="{B60EB48E-3500-4357-88CE-1F578A18C401}" destId="{A81615AC-925B-45E2-9267-4810CD6E1A65}" srcOrd="0" destOrd="0" presId="urn:microsoft.com/office/officeart/2005/8/layout/default#3"/>
    <dgm:cxn modelId="{8FC5D50E-8267-4B20-AB6B-4B224AA49FF6}" srcId="{B60EB48E-3500-4357-88CE-1F578A18C401}" destId="{B07784D6-6331-428B-A6FE-70E81B468791}" srcOrd="1" destOrd="0" parTransId="{67DEE8CE-7F2D-47E4-9D58-789E9E075F63}" sibTransId="{C9F26157-C86F-4126-B954-B58C131A27C9}"/>
    <dgm:cxn modelId="{5625B778-3648-48F6-A1CE-B51913F42866}" srcId="{B60EB48E-3500-4357-88CE-1F578A18C401}" destId="{2EB57F71-5C25-4C12-87E9-80668DEC0635}" srcOrd="0" destOrd="0" parTransId="{9AA6E166-295F-4E81-BD2B-B1101FADF8AD}" sibTransId="{9A2A5CC8-175E-4F35-82CE-848DFBC9F867}"/>
    <dgm:cxn modelId="{66E57592-C234-48F1-85B1-0D219CE3F62B}" type="presOf" srcId="{2EB57F71-5C25-4C12-87E9-80668DEC0635}" destId="{8C642816-FA40-4040-A20F-9AC9BBD6F6CE}" srcOrd="0" destOrd="0" presId="urn:microsoft.com/office/officeart/2005/8/layout/default#3"/>
    <dgm:cxn modelId="{0E4B00FA-88F9-44EE-8D35-AAFC9C7968B7}" type="presParOf" srcId="{A81615AC-925B-45E2-9267-4810CD6E1A65}" destId="{8C642816-FA40-4040-A20F-9AC9BBD6F6CE}" srcOrd="0" destOrd="0" presId="urn:microsoft.com/office/officeart/2005/8/layout/default#3"/>
    <dgm:cxn modelId="{162982B5-A7D1-4F63-B036-1790FA31200C}" type="presParOf" srcId="{A81615AC-925B-45E2-9267-4810CD6E1A65}" destId="{E85B44D0-C8F0-4BE4-8957-E99FAA9D35E7}" srcOrd="1" destOrd="0" presId="urn:microsoft.com/office/officeart/2005/8/layout/default#3"/>
    <dgm:cxn modelId="{889A8E2C-FB83-4BBF-82C9-69BBCCAEE91E}" type="presParOf" srcId="{A81615AC-925B-45E2-9267-4810CD6E1A65}" destId="{2E20E8E8-3590-42C9-B5D9-5967920FA304}" srcOrd="2" destOrd="0" presId="urn:microsoft.com/office/officeart/2005/8/layout/default#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67D2F7-27BC-4B24-BD85-091CA5D6630F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A91AC9E-CF62-411C-9D66-004848235D7D}">
      <dgm:prSet/>
      <dgm:spPr/>
      <dgm:t>
        <a:bodyPr/>
        <a:lstStyle/>
        <a:p>
          <a:pPr rtl="0"/>
          <a:r>
            <a: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Распорядительные документы группируются в дела по видам и хронологии с относящимися к ним приложениями.</a:t>
          </a:r>
          <a:endParaRPr lang="ru-RU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959AB7CD-4B76-45CD-9EA1-D1D9F57C0B32}" type="parTrans" cxnId="{0170A4CD-218B-49D5-B8B6-9F4F7C99031B}">
      <dgm:prSet/>
      <dgm:spPr/>
      <dgm:t>
        <a:bodyPr/>
        <a:lstStyle/>
        <a:p>
          <a:endParaRPr lang="ru-RU"/>
        </a:p>
      </dgm:t>
    </dgm:pt>
    <dgm:pt modelId="{D54EE388-4A5F-4346-AFCE-2A9C7E65116C}" type="sibTrans" cxnId="{0170A4CD-218B-49D5-B8B6-9F4F7C99031B}">
      <dgm:prSet/>
      <dgm:spPr/>
      <dgm:t>
        <a:bodyPr/>
        <a:lstStyle/>
        <a:p>
          <a:endParaRPr lang="ru-RU"/>
        </a:p>
      </dgm:t>
    </dgm:pt>
    <dgm:pt modelId="{FD03BB2F-B75D-4D46-AF8F-60F0FC93368A}">
      <dgm:prSet/>
      <dgm:spPr/>
      <dgm:t>
        <a:bodyPr/>
        <a:lstStyle/>
        <a:p>
          <a:pPr rtl="0"/>
          <a:r>
            <a: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Уставы, положения, инструкции, утвержденные распорядительными документами, являются приложениями к ним и группируются вместе с указанными документами. Если же они утверждены в качестве самостоятельного документа, то их группируют в самостоятельные дела</a:t>
          </a:r>
          <a:endParaRPr lang="ru-RU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AA454FE9-1309-445A-A1F4-463FD7E23C8C}" type="parTrans" cxnId="{D0735E3A-DBF7-4B59-82E1-241CFEA4D945}">
      <dgm:prSet/>
      <dgm:spPr/>
      <dgm:t>
        <a:bodyPr/>
        <a:lstStyle/>
        <a:p>
          <a:endParaRPr lang="ru-RU"/>
        </a:p>
      </dgm:t>
    </dgm:pt>
    <dgm:pt modelId="{BBC72CB8-4F97-48BC-A1EB-D22A7DB4DE31}" type="sibTrans" cxnId="{D0735E3A-DBF7-4B59-82E1-241CFEA4D945}">
      <dgm:prSet/>
      <dgm:spPr/>
      <dgm:t>
        <a:bodyPr/>
        <a:lstStyle/>
        <a:p>
          <a:endParaRPr lang="ru-RU"/>
        </a:p>
      </dgm:t>
    </dgm:pt>
    <dgm:pt modelId="{16C67D36-8520-474F-B1A1-5336687D0C03}">
      <dgm:prSet/>
      <dgm:spPr/>
      <dgm:t>
        <a:bodyPr/>
        <a:lstStyle/>
        <a:p>
          <a:pPr rtl="0"/>
          <a:r>
            <a: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Приказы по основной деятельности группируются отдельно от приказов по личному составу </a:t>
          </a:r>
          <a:endParaRPr lang="ru-RU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gm:t>
    </dgm:pt>
    <dgm:pt modelId="{D8331789-EEDE-453B-B80D-554FA901619E}" type="parTrans" cxnId="{4ED4A2DE-4696-4340-BAA1-6B84972B4464}">
      <dgm:prSet/>
      <dgm:spPr/>
      <dgm:t>
        <a:bodyPr/>
        <a:lstStyle/>
        <a:p>
          <a:endParaRPr lang="ru-RU"/>
        </a:p>
      </dgm:t>
    </dgm:pt>
    <dgm:pt modelId="{322496F2-4861-439F-8CAF-2DCB45706E1F}" type="sibTrans" cxnId="{4ED4A2DE-4696-4340-BAA1-6B84972B4464}">
      <dgm:prSet/>
      <dgm:spPr/>
      <dgm:t>
        <a:bodyPr/>
        <a:lstStyle/>
        <a:p>
          <a:endParaRPr lang="ru-RU"/>
        </a:p>
      </dgm:t>
    </dgm:pt>
    <dgm:pt modelId="{0A7F5D74-D027-4986-8903-3F5CF9403120}" type="pres">
      <dgm:prSet presAssocID="{CA67D2F7-27BC-4B24-BD85-091CA5D663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9B8C5B-C637-4707-8607-B6AD5D1A7934}" type="pres">
      <dgm:prSet presAssocID="{6A91AC9E-CF62-411C-9D66-004848235D7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D5830-689D-4BF8-9C6F-F80772EBDFA8}" type="pres">
      <dgm:prSet presAssocID="{D54EE388-4A5F-4346-AFCE-2A9C7E65116C}" presName="sibTrans" presStyleCnt="0"/>
      <dgm:spPr/>
    </dgm:pt>
    <dgm:pt modelId="{210B1FA8-0656-4ABB-A2D4-09F7E4F35FB1}" type="pres">
      <dgm:prSet presAssocID="{FD03BB2F-B75D-4D46-AF8F-60F0FC93368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57C84-7D4F-4AAF-915B-BB9194848809}" type="pres">
      <dgm:prSet presAssocID="{BBC72CB8-4F97-48BC-A1EB-D22A7DB4DE31}" presName="sibTrans" presStyleCnt="0"/>
      <dgm:spPr/>
    </dgm:pt>
    <dgm:pt modelId="{7F2E73BA-51E4-4E58-9977-6A7CA8D5D49E}" type="pres">
      <dgm:prSet presAssocID="{16C67D36-8520-474F-B1A1-5336687D0C0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D4A2DE-4696-4340-BAA1-6B84972B4464}" srcId="{CA67D2F7-27BC-4B24-BD85-091CA5D6630F}" destId="{16C67D36-8520-474F-B1A1-5336687D0C03}" srcOrd="2" destOrd="0" parTransId="{D8331789-EEDE-453B-B80D-554FA901619E}" sibTransId="{322496F2-4861-439F-8CAF-2DCB45706E1F}"/>
    <dgm:cxn modelId="{0170A4CD-218B-49D5-B8B6-9F4F7C99031B}" srcId="{CA67D2F7-27BC-4B24-BD85-091CA5D6630F}" destId="{6A91AC9E-CF62-411C-9D66-004848235D7D}" srcOrd="0" destOrd="0" parTransId="{959AB7CD-4B76-45CD-9EA1-D1D9F57C0B32}" sibTransId="{D54EE388-4A5F-4346-AFCE-2A9C7E65116C}"/>
    <dgm:cxn modelId="{7365FB5D-473C-404A-BD15-F48562339845}" type="presOf" srcId="{CA67D2F7-27BC-4B24-BD85-091CA5D6630F}" destId="{0A7F5D74-D027-4986-8903-3F5CF9403120}" srcOrd="0" destOrd="0" presId="urn:microsoft.com/office/officeart/2005/8/layout/default#4"/>
    <dgm:cxn modelId="{896982F9-6180-4B6E-8053-1CBFB18F0D59}" type="presOf" srcId="{16C67D36-8520-474F-B1A1-5336687D0C03}" destId="{7F2E73BA-51E4-4E58-9977-6A7CA8D5D49E}" srcOrd="0" destOrd="0" presId="urn:microsoft.com/office/officeart/2005/8/layout/default#4"/>
    <dgm:cxn modelId="{1063FF45-59B6-4FE0-B455-8C0BF11EC87B}" type="presOf" srcId="{6A91AC9E-CF62-411C-9D66-004848235D7D}" destId="{609B8C5B-C637-4707-8607-B6AD5D1A7934}" srcOrd="0" destOrd="0" presId="urn:microsoft.com/office/officeart/2005/8/layout/default#4"/>
    <dgm:cxn modelId="{E4DEB69A-4F3E-44DE-81F3-FAE6C3052F77}" type="presOf" srcId="{FD03BB2F-B75D-4D46-AF8F-60F0FC93368A}" destId="{210B1FA8-0656-4ABB-A2D4-09F7E4F35FB1}" srcOrd="0" destOrd="0" presId="urn:microsoft.com/office/officeart/2005/8/layout/default#4"/>
    <dgm:cxn modelId="{D0735E3A-DBF7-4B59-82E1-241CFEA4D945}" srcId="{CA67D2F7-27BC-4B24-BD85-091CA5D6630F}" destId="{FD03BB2F-B75D-4D46-AF8F-60F0FC93368A}" srcOrd="1" destOrd="0" parTransId="{AA454FE9-1309-445A-A1F4-463FD7E23C8C}" sibTransId="{BBC72CB8-4F97-48BC-A1EB-D22A7DB4DE31}"/>
    <dgm:cxn modelId="{543C11FA-6834-44A3-ADD2-6E67DE3651F5}" type="presParOf" srcId="{0A7F5D74-D027-4986-8903-3F5CF9403120}" destId="{609B8C5B-C637-4707-8607-B6AD5D1A7934}" srcOrd="0" destOrd="0" presId="urn:microsoft.com/office/officeart/2005/8/layout/default#4"/>
    <dgm:cxn modelId="{DF4E0E53-97D6-40DE-B344-8B3DE926E34F}" type="presParOf" srcId="{0A7F5D74-D027-4986-8903-3F5CF9403120}" destId="{BBBD5830-689D-4BF8-9C6F-F80772EBDFA8}" srcOrd="1" destOrd="0" presId="urn:microsoft.com/office/officeart/2005/8/layout/default#4"/>
    <dgm:cxn modelId="{FB399FD6-C58D-435A-B64B-29564CA9ECCC}" type="presParOf" srcId="{0A7F5D74-D027-4986-8903-3F5CF9403120}" destId="{210B1FA8-0656-4ABB-A2D4-09F7E4F35FB1}" srcOrd="2" destOrd="0" presId="urn:microsoft.com/office/officeart/2005/8/layout/default#4"/>
    <dgm:cxn modelId="{B5FC5A40-6757-4D60-B0CD-3F9CDDBA9181}" type="presParOf" srcId="{0A7F5D74-D027-4986-8903-3F5CF9403120}" destId="{A3457C84-7D4F-4AAF-915B-BB9194848809}" srcOrd="3" destOrd="0" presId="urn:microsoft.com/office/officeart/2005/8/layout/default#4"/>
    <dgm:cxn modelId="{2963E67E-1AE1-4809-BE75-E070598E4F14}" type="presParOf" srcId="{0A7F5D74-D027-4986-8903-3F5CF9403120}" destId="{7F2E73BA-51E4-4E58-9977-6A7CA8D5D49E}" srcOrd="4" destOrd="0" presId="urn:microsoft.com/office/officeart/2005/8/layout/default#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642816-FA40-4040-A20F-9AC9BBD6F6CE}">
      <dsp:nvSpPr>
        <dsp:cNvPr id="0" name=""/>
        <dsp:cNvSpPr/>
      </dsp:nvSpPr>
      <dsp:spPr>
        <a:xfrm>
          <a:off x="773" y="110640"/>
          <a:ext cx="3016741" cy="18100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при</a:t>
          </a:r>
          <a:r>
            <a:rPr lang="ru-RU" sz="1800" b="1" kern="12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 централизованном</a:t>
          </a:r>
          <a:r>
            <a:rPr lang="ru-RU" sz="1800" kern="12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 ведении делопроизводства - службой делопроизводства организации; </a:t>
          </a:r>
          <a:endParaRPr lang="ru-RU" sz="1800" kern="12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sp:txBody>
      <dsp:txXfrm>
        <a:off x="773" y="110640"/>
        <a:ext cx="3016741" cy="1810044"/>
      </dsp:txXfrm>
    </dsp:sp>
    <dsp:sp modelId="{2E20E8E8-3590-42C9-B5D9-5967920FA304}">
      <dsp:nvSpPr>
        <dsp:cNvPr id="0" name=""/>
        <dsp:cNvSpPr/>
      </dsp:nvSpPr>
      <dsp:spPr>
        <a:xfrm>
          <a:off x="3319189" y="110640"/>
          <a:ext cx="3016741" cy="18100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при </a:t>
          </a:r>
          <a:r>
            <a:rPr lang="ru-RU" sz="1800" b="1" kern="12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децентрализованном</a:t>
          </a:r>
          <a:r>
            <a:rPr lang="ru-RU" sz="1800" kern="12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 - как структурными подразделениями (лицами, ответственными за делопроизводство), так и службой делопроизводства организации</a:t>
          </a:r>
          <a:endParaRPr lang="ru-RU" sz="1800" kern="12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sp:txBody>
      <dsp:txXfrm>
        <a:off x="3319189" y="110640"/>
        <a:ext cx="3016741" cy="181004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9B8C5B-C637-4707-8607-B6AD5D1A7934}">
      <dsp:nvSpPr>
        <dsp:cNvPr id="0" name=""/>
        <dsp:cNvSpPr/>
      </dsp:nvSpPr>
      <dsp:spPr>
        <a:xfrm>
          <a:off x="903" y="78809"/>
          <a:ext cx="3523389" cy="21140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Распорядительные документы группируются в дела по видам и хронологии с относящимися к ним приложениями.</a:t>
          </a:r>
          <a:endParaRPr lang="ru-RU" sz="1600" kern="12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sp:txBody>
      <dsp:txXfrm>
        <a:off x="903" y="78809"/>
        <a:ext cx="3523389" cy="2114033"/>
      </dsp:txXfrm>
    </dsp:sp>
    <dsp:sp modelId="{210B1FA8-0656-4ABB-A2D4-09F7E4F35FB1}">
      <dsp:nvSpPr>
        <dsp:cNvPr id="0" name=""/>
        <dsp:cNvSpPr/>
      </dsp:nvSpPr>
      <dsp:spPr>
        <a:xfrm>
          <a:off x="3876631" y="78809"/>
          <a:ext cx="3523389" cy="21140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Уставы, положения, инструкции, утвержденные распорядительными документами, являются приложениями к ним и группируются вместе с указанными документами. Если же они утверждены в качестве самостоятельного документа, то их группируют в самостоятельные дела</a:t>
          </a:r>
          <a:endParaRPr lang="ru-RU" sz="1600" kern="12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sp:txBody>
      <dsp:txXfrm>
        <a:off x="3876631" y="78809"/>
        <a:ext cx="3523389" cy="2114033"/>
      </dsp:txXfrm>
    </dsp:sp>
    <dsp:sp modelId="{7F2E73BA-51E4-4E58-9977-6A7CA8D5D49E}">
      <dsp:nvSpPr>
        <dsp:cNvPr id="0" name=""/>
        <dsp:cNvSpPr/>
      </dsp:nvSpPr>
      <dsp:spPr>
        <a:xfrm>
          <a:off x="1938767" y="2545181"/>
          <a:ext cx="3523389" cy="21140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Приказы по основной деятельности группируются отдельно от приказов по личному составу </a:t>
          </a:r>
          <a:endParaRPr lang="ru-RU" sz="1600" kern="1200" dirty="0"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dsp:txBody>
      <dsp:txXfrm>
        <a:off x="1938767" y="2545181"/>
        <a:ext cx="3523389" cy="2114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4" cy="498056"/>
          </a:xfrm>
          <a:prstGeom prst="rect">
            <a:avLst/>
          </a:prstGeom>
        </p:spPr>
        <p:txBody>
          <a:bodyPr vert="horz" lIns="95621" tIns="47810" rIns="95621" bIns="47810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4" cy="498056"/>
          </a:xfrm>
          <a:prstGeom prst="rect">
            <a:avLst/>
          </a:prstGeom>
        </p:spPr>
        <p:txBody>
          <a:bodyPr vert="horz" lIns="95621" tIns="47810" rIns="95621" bIns="47810" rtlCol="0"/>
          <a:lstStyle>
            <a:lvl1pPr algn="r">
              <a:defRPr sz="1300"/>
            </a:lvl1pPr>
          </a:lstStyle>
          <a:p>
            <a:fld id="{FEBD81C4-2848-49EF-9256-78F819E085AD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50474" cy="498055"/>
          </a:xfrm>
          <a:prstGeom prst="rect">
            <a:avLst/>
          </a:prstGeom>
        </p:spPr>
        <p:txBody>
          <a:bodyPr vert="horz" lIns="95621" tIns="47810" rIns="95621" bIns="47810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8" y="9428585"/>
            <a:ext cx="2950474" cy="498055"/>
          </a:xfrm>
          <a:prstGeom prst="rect">
            <a:avLst/>
          </a:prstGeom>
        </p:spPr>
        <p:txBody>
          <a:bodyPr vert="horz" lIns="95621" tIns="47810" rIns="95621" bIns="47810" rtlCol="0" anchor="b"/>
          <a:lstStyle>
            <a:lvl1pPr algn="r">
              <a:defRPr sz="1300"/>
            </a:lvl1pPr>
          </a:lstStyle>
          <a:p>
            <a:fld id="{A1E0ECC1-32FE-4C1B-8C34-BD79C357E4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7648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4" cy="498056"/>
          </a:xfrm>
          <a:prstGeom prst="rect">
            <a:avLst/>
          </a:prstGeom>
        </p:spPr>
        <p:txBody>
          <a:bodyPr vert="horz" lIns="95621" tIns="47810" rIns="95621" bIns="47810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4" cy="498056"/>
          </a:xfrm>
          <a:prstGeom prst="rect">
            <a:avLst/>
          </a:prstGeom>
        </p:spPr>
        <p:txBody>
          <a:bodyPr vert="horz" lIns="95621" tIns="47810" rIns="95621" bIns="47810" rtlCol="0"/>
          <a:lstStyle>
            <a:lvl1pPr algn="r">
              <a:defRPr sz="1300"/>
            </a:lvl1pPr>
          </a:lstStyle>
          <a:p>
            <a:fld id="{EA375595-D96E-4E70-8D6F-CFBF14626AA7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21" tIns="47810" rIns="95621" bIns="4781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77194"/>
            <a:ext cx="5447030" cy="3908614"/>
          </a:xfrm>
          <a:prstGeom prst="rect">
            <a:avLst/>
          </a:prstGeom>
        </p:spPr>
        <p:txBody>
          <a:bodyPr vert="horz" lIns="95621" tIns="47810" rIns="95621" bIns="4781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50474" cy="498055"/>
          </a:xfrm>
          <a:prstGeom prst="rect">
            <a:avLst/>
          </a:prstGeom>
        </p:spPr>
        <p:txBody>
          <a:bodyPr vert="horz" lIns="95621" tIns="47810" rIns="95621" bIns="47810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28585"/>
            <a:ext cx="2950474" cy="498055"/>
          </a:xfrm>
          <a:prstGeom prst="rect">
            <a:avLst/>
          </a:prstGeom>
        </p:spPr>
        <p:txBody>
          <a:bodyPr vert="horz" lIns="95621" tIns="47810" rIns="95621" bIns="47810" rtlCol="0" anchor="b"/>
          <a:lstStyle>
            <a:lvl1pPr algn="r">
              <a:defRPr sz="1300"/>
            </a:lvl1pPr>
          </a:lstStyle>
          <a:p>
            <a:fld id="{8CFD7AB4-9250-4C80-813D-153E596826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061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7AB4-9250-4C80-813D-153E5968266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5688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7AB4-9250-4C80-813D-153E5968266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4482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1F804-CC55-45AF-9A24-1E6CDAD53C6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300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 radius="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8002"/>
            <a:ext cx="9168002" cy="6876002"/>
          </a:xfrm>
          <a:prstGeom prst="rect">
            <a:avLst/>
          </a:prstGeom>
        </p:spPr>
      </p:pic>
      <p:sp>
        <p:nvSpPr>
          <p:cNvPr id="9" name="Блок-схема: ручной ввод 8"/>
          <p:cNvSpPr/>
          <p:nvPr/>
        </p:nvSpPr>
        <p:spPr>
          <a:xfrm rot="11562849">
            <a:off x="-320221" y="-1129702"/>
            <a:ext cx="10731926" cy="2091350"/>
          </a:xfrm>
          <a:prstGeom prst="flowChartManualInput">
            <a:avLst/>
          </a:prstGeom>
          <a:solidFill>
            <a:srgbClr val="FF0000">
              <a:alpha val="64000"/>
            </a:srgbClr>
          </a:solidFill>
          <a:ln w="4445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ручной ввод 9"/>
          <p:cNvSpPr/>
          <p:nvPr/>
        </p:nvSpPr>
        <p:spPr>
          <a:xfrm rot="11102888" flipV="1">
            <a:off x="-979093" y="4719550"/>
            <a:ext cx="10576110" cy="3592351"/>
          </a:xfrm>
          <a:prstGeom prst="flowChartManualInput">
            <a:avLst/>
          </a:prstGeom>
          <a:solidFill>
            <a:srgbClr val="FF0000">
              <a:alpha val="64000"/>
            </a:srgbClr>
          </a:solidFill>
          <a:ln w="4445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532437"/>
            <a:ext cx="7772400" cy="1006476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6050" y="-84027"/>
            <a:ext cx="6481952" cy="99842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5308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844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183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43074" y="622301"/>
            <a:ext cx="7400926" cy="6235699"/>
          </a:xfrm>
          <a:prstGeom prst="rect">
            <a:avLst/>
          </a:prstGeom>
          <a:solidFill>
            <a:schemeClr val="bg1">
              <a:lumMod val="5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074" y="1"/>
            <a:ext cx="7400926" cy="622300"/>
          </a:xfrm>
          <a:solidFill>
            <a:srgbClr val="A92B1D">
              <a:alpha val="80000"/>
            </a:srgbClr>
          </a:solidFill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3074" y="969962"/>
            <a:ext cx="7400925" cy="5207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Обеспечение нормативных условий хранения документов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24.03.2017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8963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0936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43074" y="622301"/>
            <a:ext cx="7400926" cy="6235699"/>
          </a:xfrm>
          <a:prstGeom prst="rect">
            <a:avLst/>
          </a:prstGeom>
          <a:solidFill>
            <a:schemeClr val="bg1">
              <a:lumMod val="5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174" y="0"/>
            <a:ext cx="7362825" cy="6572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1174" y="787400"/>
            <a:ext cx="34099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4950" y="787400"/>
            <a:ext cx="3829048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8015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AE4E-2614-4112-9BE1-0F9B1BEEFF8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982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055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982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704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918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851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803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7147048" y="535648"/>
            <a:ext cx="1817440" cy="39817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868144" y="47924"/>
            <a:ext cx="3131840" cy="39675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7020272" cy="4941168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/>
          <a:p>
            <a:pPr marL="0" indent="0" algn="ctr"/>
            <a:r>
              <a:rPr lang="ru-RU" sz="40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Составление </a:t>
            </a:r>
            <a:r>
              <a:rPr lang="ru-RU" sz="40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номенклатуры дел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148064" y="5954797"/>
            <a:ext cx="3779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ОКАД  ГКУСО «ГАСО»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Номенклатура дел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3075" y="836712"/>
            <a:ext cx="7400925" cy="6021288"/>
          </a:xfrm>
        </p:spPr>
        <p:txBody>
          <a:bodyPr>
            <a:noAutofit/>
          </a:bodyPr>
          <a:lstStyle/>
          <a:p>
            <a:pPr>
              <a:spcBef>
                <a:spcPts val="1600"/>
              </a:spcBef>
              <a:buNone/>
            </a:pPr>
            <a:r>
              <a:rPr lang="ru-RU" alt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  <a:sym typeface="Libre Baskerville" charset="0"/>
              </a:rPr>
              <a:t>	Состав документов номенклатуры дел</a:t>
            </a:r>
          </a:p>
          <a:p>
            <a:pPr marL="180000" indent="0">
              <a:buNone/>
            </a:pP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большинстве организаций, независимо от сферы деятельности, формы собственности, имеются типовые документы для всех организаций:</a:t>
            </a:r>
          </a:p>
          <a:p>
            <a:pPr lvl="1"/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организационно-распорядительные и  учредительные;</a:t>
            </a:r>
          </a:p>
          <a:p>
            <a:pPr lvl="1"/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правовое обеспечение деятельности;</a:t>
            </a:r>
          </a:p>
          <a:p>
            <a:pPr lvl="1"/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комплекс кадровых документов, документация по труду, пенсионному фонду РФ; </a:t>
            </a:r>
          </a:p>
          <a:p>
            <a:pPr lvl="1"/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финансовая, учетная и отчетная бухгалтерская документация бюджетных учреждений и организаций, первичная учетная документация, документы по налогообложению, социальному страхованию и т.п.; </a:t>
            </a:r>
          </a:p>
          <a:p>
            <a:pPr lvl="1"/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долгосрочное и краткосрочное планирование; </a:t>
            </a:r>
          </a:p>
          <a:p>
            <a:pPr lvl="1"/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отчетно-статистическая документация; </a:t>
            </a:r>
          </a:p>
          <a:p>
            <a:pPr lvl="1"/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административно-хозяйственное обслуживание, договорные документы;</a:t>
            </a:r>
          </a:p>
          <a:p>
            <a:pPr lvl="1"/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 другие.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Номенклатура дел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3075" y="969962"/>
            <a:ext cx="7149406" cy="520700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u="sng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Располагать  заголовки дел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в разделах номенклатуры рекомендуется </a:t>
            </a:r>
            <a:r>
              <a:rPr lang="ru-RU" u="sng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 значимости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документов: от нормативных документов, регламентирующих работу данной организации – до книг регистрации, журналов учета и т.д.</a:t>
            </a:r>
          </a:p>
          <a:p>
            <a:pPr algn="just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Заголовок должен быть </a:t>
            </a:r>
            <a:r>
              <a:rPr lang="ru-RU" u="sng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кратким и четким, в обобщенной форме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и правильно раскрывать основное содержание и состав документов дела, употребление вводных слов и сложных синтаксических оборотов, неконкретных формулировок и сокращения слов  </a:t>
            </a:r>
            <a:b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не допускается. </a:t>
            </a:r>
          </a:p>
          <a:p>
            <a:pPr algn="just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заголовке дела название вида дела или разновидности документов не могут быть заменены словами, обозначающими какую-либо функцию. Например, слово «план» нельзя заменить словом «планирование», а слово «отчет» словом «отчетность».</a:t>
            </a:r>
          </a:p>
          <a:p>
            <a:pPr algn="just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Термин «документы», после которого в скобках указываются не менее трех основных разновидностей документов, которые должны быть сгруппированы в деле.</a:t>
            </a:r>
          </a:p>
          <a:p>
            <a:pPr algn="just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Если в дело помещаются копии документов, в заголовок дела включается отметка о </a:t>
            </a:r>
            <a:r>
              <a:rPr lang="ru-RU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копийности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 При этом, после слова «копии» обязательно ставим знак * и в графе «примечание», так же под знаком *, мы указываем, где находятся оригиналы документов. </a:t>
            </a:r>
          </a:p>
          <a:p>
            <a:pPr algn="just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/>
            <a:endParaRPr lang="ru-RU" sz="16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/>
            <a:endParaRPr lang="ru-RU" sz="16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Номенклатура дел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949280"/>
            <a:ext cx="136815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Переодичность</a:t>
            </a:r>
            <a:endParaRPr lang="ru-RU" sz="1400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5733256"/>
            <a:ext cx="136815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Вид  дела  или разновидность документов</a:t>
            </a:r>
            <a:endParaRPr lang="ru-RU" sz="1400" dirty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5733256"/>
            <a:ext cx="122413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Автор </a:t>
            </a:r>
            <a:b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документов</a:t>
            </a:r>
            <a:b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дела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5733256"/>
            <a:ext cx="136815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Адресат  или корреспондент </a:t>
            </a:r>
            <a:b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документов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5733256"/>
            <a:ext cx="122413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Содержание</a:t>
            </a:r>
            <a:b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документов</a:t>
            </a:r>
            <a:b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дела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96336" y="5301208"/>
            <a:ext cx="122413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Территория</a:t>
            </a:r>
            <a:b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 которой</a:t>
            </a:r>
            <a:b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связано</a:t>
            </a:r>
            <a:b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содержание</a:t>
            </a:r>
            <a:b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документов</a:t>
            </a:r>
            <a:b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дела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5157192"/>
            <a:ext cx="460851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Примерная схема построения заголовков: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620688"/>
            <a:ext cx="7128792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i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Например: </a:t>
            </a:r>
          </a:p>
          <a:p>
            <a:pPr algn="just">
              <a:buFont typeface="Wingdings" pitchFamily="2" charset="2"/>
              <a:buChar char="ü"/>
            </a:pPr>
            <a:endParaRPr lang="ru-RU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Годовые статистические отчеты комиссии (ф. № 1; 1-АП)</a:t>
            </a:r>
            <a:endParaRPr lang="ru-RU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Документы (обзоры, справки, аналитические записки) о рассмотрении   обращений граждан 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Годовые отчеты лечебных учреждений о состоянии здоровья дошкольников Кировского района</a:t>
            </a:r>
            <a:endParaRPr lang="ru-RU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Переписка комиссии с государственными  организациями и учреждениями по вопросам проведения областной межведомственной комплексной профилактической операции «…» на территории Свердловской области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Штатное расписание комиссии и изменения к нему. Копии*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ü"/>
            </a:pPr>
            <a:endParaRPr lang="ru-RU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Порядок согласования номенклатуры дел</a:t>
            </a:r>
            <a:endParaRPr lang="ru-RU" sz="2800" dirty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3075" y="620688"/>
            <a:ext cx="7221414" cy="6237312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ЭПК Управления архивами номенклатура дел представляется в двух экземплярах на бумажном носителе с приложением заключения сотрудника государственного (муниципального) архива, курирующего организацию. </a:t>
            </a:r>
          </a:p>
          <a:p>
            <a:pPr algn="just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Один экземпляр номенклатуры дел, согласованный ЭПК Управления архивами, остается в организации, другой возвращается в архив.</a:t>
            </a:r>
          </a:p>
          <a:p>
            <a:pPr algn="just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Все дела, не предусмотренные согласованной с ЭПК 	Управления архивами номенклатурой дел, вносятся в нее только под резервными индексами. Если дело, включенное в номенклатуру, не заводится, то об этом делается пометка в примечании, а индекс данного дела остается свободным.</a:t>
            </a:r>
          </a:p>
          <a:p>
            <a:pPr algn="just">
              <a:buNone/>
            </a:pP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		Важно! После согласования номенклатуры дел ЭПК 	Управления архивами и утверждения ее руководителем 	организации вносить изменения в структуру номенклатуры 	дел нельзя. 		</a:t>
            </a:r>
          </a:p>
          <a:p>
            <a:pPr algn="just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После утверждения номенклатуры дел руководителем, служба делопроизводства организации направляет в структурные подразделения выписки соответствующих разделов номенклатуры дел для использования в работе.</a:t>
            </a:r>
          </a:p>
          <a:p>
            <a:pPr lvl="1" algn="just">
              <a:buNone/>
            </a:pP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		Важно! Номенклатура утверждается руководителем и 	вводится в действие на каждый год, вне зависимости от 	согласования ЭПК.</a:t>
            </a:r>
          </a:p>
          <a:p>
            <a:pPr algn="just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>
              <a:buNone/>
            </a:pPr>
            <a:endParaRPr lang="ru-RU" sz="20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Формирование дел </a:t>
            </a:r>
            <a:endParaRPr lang="ru-RU" sz="28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3075" y="1196752"/>
            <a:ext cx="7400925" cy="490820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Формирование дел - группировка исполненных документов в дела в соответствии с номенклатурой дел</a:t>
            </a:r>
          </a:p>
          <a:p>
            <a:pPr algn="just"/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>
              <a:buNone/>
            </a:pPr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876025483"/>
              </p:ext>
            </p:extLst>
          </p:nvPr>
        </p:nvGraphicFramePr>
        <p:xfrm>
          <a:off x="2267744" y="2852936"/>
          <a:ext cx="6336704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83768" y="237416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Дела формируются в 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организациях:</a:t>
            </a:r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5877272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Формирование </a:t>
            </a:r>
            <a:r>
              <a:rPr lang="ru-RU" i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дел осуществляется под непосредственным методическим руководством архива организации, а при необходимости и соответствующего государственного архива</a:t>
            </a:r>
            <a:endParaRPr lang="ru-RU" sz="16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86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Группировка отдельных категорий дел</a:t>
            </a:r>
            <a:endParaRPr lang="ru-RU" sz="32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5951749"/>
              </p:ext>
            </p:extLst>
          </p:nvPr>
        </p:nvGraphicFramePr>
        <p:xfrm>
          <a:off x="1743075" y="969963"/>
          <a:ext cx="7400925" cy="473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77988" y="5902537"/>
            <a:ext cx="666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Приказы </a:t>
            </a:r>
            <a:r>
              <a:rPr lang="ru-RU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 личному составу группируются в дела в соответствии с установленными сроками их хранения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6566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Требования при формировании дел</a:t>
            </a:r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3074" y="764704"/>
            <a:ext cx="7221414" cy="609329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Документы постоянного и временного хранения необходимо группировать в отдельные дела</a:t>
            </a:r>
          </a:p>
          <a:p>
            <a:pPr algn="just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В дело помещаются документы, которые по своему содержанию соответствуют заголовку дела, при этом запрещается группировать в дела черновые и дублетные экземпляры документов, а также документы, подлежащие возврату</a:t>
            </a:r>
          </a:p>
          <a:p>
            <a:pPr algn="just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Каждый документ, помещенный в дело, должен быть оформлен в соответствии с требованиями государственных, отраслевых стандартов и других нормативных актов</a:t>
            </a:r>
          </a:p>
          <a:p>
            <a:pPr algn="just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Группировать в дело документы </a:t>
            </a:r>
            <a:r>
              <a:rPr lang="ru-RU" u="sng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одного календарного года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исключения составляют переходящие дела и дела, которые формируются в течение конкретного периода вне зависимости от календаря.</a:t>
            </a:r>
          </a:p>
          <a:p>
            <a:pPr algn="just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Дело должно содержать не более 250 листов, </a:t>
            </a:r>
          </a:p>
          <a:p>
            <a:pPr algn="just">
              <a:spcBef>
                <a:spcPts val="0"/>
              </a:spcBef>
              <a:buNone/>
            </a:pP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	при толщине не более 4 см</a:t>
            </a:r>
          </a:p>
          <a:p>
            <a:pPr algn="r">
              <a:buNone/>
            </a:pPr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r">
              <a:buNone/>
            </a:pPr>
            <a:endParaRPr lang="ru-RU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r">
              <a:buNone/>
            </a:pP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(пункт 4.20 Правил 2015)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Требования при 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формировании </a:t>
            </a:r>
            <a:r>
              <a:rPr lang="ru-RU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дел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3075" y="908720"/>
            <a:ext cx="7005389" cy="3240360"/>
          </a:xfrm>
        </p:spPr>
        <p:txBody>
          <a:bodyPr>
            <a:normAutofit/>
          </a:bodyPr>
          <a:lstStyle/>
          <a:p>
            <a:pPr algn="just">
              <a:spcBef>
                <a:spcPts val="1800"/>
              </a:spcBef>
            </a:pP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Внутри дела документы должны быть расположены так, чтобы они по своему содержанию последовательно освещали определенные вопросы. </a:t>
            </a:r>
          </a:p>
          <a:p>
            <a:pPr algn="just">
              <a:spcBef>
                <a:spcPts val="1800"/>
              </a:spcBef>
            </a:pP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При этом документы располагаются в хронологическом порядке (входящие - по датам поступления, исходящие - по датам отправления) или по алфавиту авторов или корреспондентов</a:t>
            </a:r>
          </a:p>
          <a:p>
            <a:pPr algn="just">
              <a:spcBef>
                <a:spcPts val="1800"/>
              </a:spcBef>
            </a:pP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Приложения к документам, независимо от даты их утверждения или составления, присоединяются к документам, к которым они относятся. Приложения объемом свыше 250 листов составляют отдельный том, о чем в документе делается отметка</a:t>
            </a:r>
          </a:p>
          <a:p>
            <a:pPr>
              <a:spcBef>
                <a:spcPts val="1800"/>
              </a:spcBef>
            </a:pPr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55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3074" y="969962"/>
            <a:ext cx="7221413" cy="5207001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Целесообразно </a:t>
            </a:r>
            <a:r>
              <a:rPr 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при больших объемах 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документов приказы поличному составу, касающиеся различных сторон деятельности организации (прием на работу, увольнение и перемещение, командировки, премирование и т.д.), группировать в самостоятельные дела</a:t>
            </a:r>
          </a:p>
          <a:p>
            <a:pPr algn="just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Поручения вышестоящих организаций и документы по их исполнению группируются в дела по направлениям деятельности организации</a:t>
            </a:r>
          </a:p>
          <a:p>
            <a:pPr algn="just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Утвержденные планы, отчеты, сметы, лимиты, титульные списки и другие документы группируются отдельно от их проектов</a:t>
            </a:r>
          </a:p>
          <a:p>
            <a:pPr algn="just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Документы в личных делах располагаются в хронологическом порядке по мере их поступления.</a:t>
            </a:r>
          </a:p>
          <a:p>
            <a:pPr algn="just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Лицевые счета рабочих и служащих по заработной плате группируются в самостоятельные дела и располагаются в них в алфавитном порядке по фамилиям.</a:t>
            </a:r>
          </a:p>
          <a:p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Группировка отдельных категорий дел</a:t>
            </a:r>
          </a:p>
        </p:txBody>
      </p:sp>
    </p:spTree>
    <p:extLst>
      <p:ext uri="{BB962C8B-B14F-4D97-AF65-F5344CB8AC3E}">
        <p14:creationId xmlns:p14="http://schemas.microsoft.com/office/powerpoint/2010/main" xmlns="" val="2104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Группировка отдельных категорий дел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3075" y="969962"/>
            <a:ext cx="7077398" cy="5207001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Предложения, заявления и жалобы граждан по вопросам работы организаций и все документы по их рассмотрению и исполнению группируются раздельно от заявлений граждан по личным вопросам</a:t>
            </a:r>
          </a:p>
          <a:p>
            <a:pPr algn="just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Переписка группируется, как правило, за период календарного года и систематизируется в хронологической последовательности; документ-ответ помещается за документом-запросом</a:t>
            </a:r>
          </a:p>
          <a:p>
            <a:pPr algn="just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При возобновлении переписки по определенному вопросу, начавшейся в предыдущем году, документы включаются в дело текущего года с указанием индекса дела предыдущего года</a:t>
            </a:r>
          </a:p>
          <a:p>
            <a:pPr algn="just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В зависимости от специфики деятельности организации переписка может группироваться также в пределах учебного года, срока созыва и т.д.</a:t>
            </a:r>
          </a:p>
          <a:p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566124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ВАЖНО! Группировать документы в дела правильно и в течение всего календарного года</a:t>
            </a:r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78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673" y="0"/>
            <a:ext cx="7398327" cy="622300"/>
          </a:xfrm>
        </p:spPr>
        <p:txBody>
          <a:bodyPr/>
          <a:lstStyle/>
          <a:p>
            <a:pPr algn="ctr"/>
            <a:r>
              <a:rPr lang="ru-RU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Нормативно-методические документы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43074" y="620688"/>
            <a:ext cx="7400925" cy="6225449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Федеральный закон </a:t>
            </a:r>
          </a:p>
          <a:p>
            <a:pPr algn="ctr">
              <a:buNone/>
            </a:pPr>
            <a:r>
              <a:rPr 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 22 октября 2004 г. N 125-ФЗ</a:t>
            </a:r>
          </a:p>
          <a:p>
            <a:pPr algn="ctr">
              <a:buNone/>
            </a:pPr>
            <a:r>
              <a:rPr 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«Об архивном деле в Российской Федерации»</a:t>
            </a:r>
          </a:p>
          <a:p>
            <a:pPr algn="ctr">
              <a:buNone/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(с изменениями и дополнениями )</a:t>
            </a:r>
          </a:p>
          <a:p>
            <a:pPr algn="ctr">
              <a:buNone/>
            </a:pPr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>
              <a:buNone/>
            </a:pPr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Закон Свердловской области </a:t>
            </a:r>
          </a:p>
          <a:p>
            <a:pPr algn="ctr">
              <a:buNone/>
            </a:pPr>
            <a:r>
              <a:rPr 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 25 марта 2005 года № 5-ОЗ          </a:t>
            </a:r>
          </a:p>
          <a:p>
            <a:pPr algn="ctr">
              <a:buNone/>
            </a:pPr>
            <a:r>
              <a:rPr 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«Об архивном деле в Свердловской области»</a:t>
            </a:r>
          </a:p>
          <a:p>
            <a:pPr algn="ctr">
              <a:buNone/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(с изменениями и дополнениями)</a:t>
            </a:r>
          </a:p>
          <a:p>
            <a:pPr algn="ctr">
              <a:buNone/>
            </a:pPr>
            <a:endParaRPr lang="ru-RU" sz="24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>
              <a:buNone/>
            </a:pPr>
            <a:endParaRPr lang="ru-RU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8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7772400" cy="1006476"/>
          </a:xfrm>
          <a:solidFill>
            <a:schemeClr val="bg1">
              <a:lumMod val="50000"/>
              <a:alpha val="6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Спасибо за внимание!</a:t>
            </a:r>
            <a:endParaRPr lang="ru-RU" sz="66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86050" y="0"/>
            <a:ext cx="6481952" cy="9144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593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Нормативно-методические документы</a:t>
            </a:r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764704"/>
            <a:ext cx="7128792" cy="6093296"/>
          </a:xfrm>
        </p:spPr>
        <p:txBody>
          <a:bodyPr>
            <a:noAutofit/>
          </a:bodyPr>
          <a:lstStyle/>
          <a:p>
            <a:pPr algn="just">
              <a:spcBef>
                <a:spcPts val="1800"/>
              </a:spcBef>
              <a:buNone/>
            </a:pPr>
            <a:r>
              <a:rPr lang="ru-RU" sz="20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	Правила</a:t>
            </a: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организации хранения, комплектования, учета и использования документов Архивного фонда Российской Федерации и других архивных документов :</a:t>
            </a:r>
          </a:p>
          <a:p>
            <a:pPr marL="457200" indent="-457200" algn="just">
              <a:spcBef>
                <a:spcPts val="1800"/>
              </a:spcBef>
            </a:pPr>
            <a:r>
              <a:rPr lang="ru-RU" sz="20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органах государственной власти, органах местного самоуправления и организациях</a:t>
            </a:r>
          </a:p>
          <a:p>
            <a:pPr marL="457200" indent="-457200" algn="just">
              <a:spcBef>
                <a:spcPts val="600"/>
              </a:spcBef>
              <a:buNone/>
            </a:pPr>
            <a:r>
              <a:rPr 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		</a:t>
            </a:r>
            <a:r>
              <a:rPr lang="ru-RU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Утверждены приказом Министерства культуры Российской 	Федерации от 31 марта </a:t>
            </a:r>
            <a:r>
              <a:rPr lang="ru-RU" i="1" u="sng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2015 г</a:t>
            </a:r>
            <a:r>
              <a:rPr lang="ru-RU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  <a:r>
              <a:rPr lang="en-US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№ 526</a:t>
            </a:r>
            <a:endParaRPr lang="ru-RU" sz="2400" i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457200" indent="-457200" algn="just">
              <a:spcBef>
                <a:spcPts val="1800"/>
              </a:spcBef>
            </a:pPr>
            <a:r>
              <a:rPr lang="ru-RU" sz="20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государственных и муниципальных архивах, музеях и библиотеках, научных организациях</a:t>
            </a:r>
            <a:endParaRPr lang="ru-RU" sz="24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457200" indent="-457200" algn="just">
              <a:spcBef>
                <a:spcPts val="1800"/>
              </a:spcBef>
              <a:buNone/>
            </a:pPr>
            <a:r>
              <a:rPr lang="ru-RU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		Утверждены приказом Федерального архивного агентства</a:t>
            </a:r>
            <a:br>
              <a:rPr lang="ru-RU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	от 2 марта 2020 г. № 24</a:t>
            </a:r>
            <a:endParaRPr lang="ru-RU" sz="2000" i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Нормативно-методические документы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3075" y="908720"/>
            <a:ext cx="7400925" cy="5949280"/>
          </a:xfrm>
        </p:spPr>
        <p:txBody>
          <a:bodyPr>
            <a:noAutofit/>
          </a:bodyPr>
          <a:lstStyle/>
          <a:p>
            <a:pPr>
              <a:spcBef>
                <a:spcPts val="1600"/>
              </a:spcBef>
            </a:pPr>
            <a:r>
              <a:rPr lang="ru-RU" sz="2000" dirty="0" smtClean="0">
                <a:latin typeface="Liberation Serif" pitchFamily="18" charset="0"/>
              </a:rPr>
              <a:t>Памятка «Описание и техническое оформление фотодокументов в ГКУСО «Центр документации общественных организаций Свердловской области» </a:t>
            </a:r>
            <a:br>
              <a:rPr lang="ru-RU" sz="2000" dirty="0" smtClean="0">
                <a:latin typeface="Liberation Serif" pitchFamily="18" charset="0"/>
              </a:rPr>
            </a:br>
            <a:r>
              <a:rPr lang="ru-RU" sz="2000" dirty="0" smtClean="0">
                <a:latin typeface="Liberation Serif" pitchFamily="18" charset="0"/>
              </a:rPr>
              <a:t>	</a:t>
            </a:r>
            <a:r>
              <a:rPr lang="ru-RU" sz="20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Одобрена решением МК УАСО – пр.№6 от 26.09.2018</a:t>
            </a:r>
          </a:p>
          <a:p>
            <a:pPr fontAlgn="base">
              <a:spcBef>
                <a:spcPts val="1600"/>
              </a:spcBef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</a:rPr>
              <a:t>Методические рекомендации «Экспертиза ценности и отбор в состав Архивного фонда Российской Федерации документов по личному составу»</a:t>
            </a:r>
            <a:br>
              <a:rPr lang="ru-RU" sz="2000" dirty="0" smtClean="0">
                <a:latin typeface="Liberation Serif" pitchFamily="18" charset="0"/>
              </a:rPr>
            </a:br>
            <a:r>
              <a:rPr lang="ru-RU" sz="2000" dirty="0" smtClean="0">
                <a:latin typeface="Liberation Serif" pitchFamily="18" charset="0"/>
              </a:rPr>
              <a:t>	</a:t>
            </a:r>
            <a:r>
              <a:rPr lang="ru-RU" sz="2000" i="1" dirty="0" smtClean="0">
                <a:latin typeface="Liberation Serif" pitchFamily="18" charset="0"/>
              </a:rPr>
              <a:t>Согласованны ЦЭПК при </a:t>
            </a:r>
            <a:r>
              <a:rPr lang="ru-RU" sz="2000" i="1" dirty="0" err="1" smtClean="0">
                <a:latin typeface="Liberation Serif" pitchFamily="18" charset="0"/>
              </a:rPr>
              <a:t>Росархиве</a:t>
            </a:r>
            <a:r>
              <a:rPr lang="ru-RU" sz="2000" i="1" dirty="0" smtClean="0">
                <a:latin typeface="Liberation Serif" pitchFamily="18" charset="0"/>
              </a:rPr>
              <a:t> 23.12.2014 </a:t>
            </a:r>
          </a:p>
          <a:p>
            <a:pPr fontAlgn="base">
              <a:spcBef>
                <a:spcPts val="1600"/>
              </a:spcBef>
              <a:spcAft>
                <a:spcPts val="600"/>
              </a:spcAft>
            </a:pPr>
            <a:r>
              <a:rPr lang="ru-RU" sz="2000" dirty="0" smtClean="0">
                <a:latin typeface="Liberation Serif" pitchFamily="18" charset="0"/>
              </a:rPr>
              <a:t> Методические рекомендации по работе с документами по личному составу в государственных и муниципальных архивах, архивах организаций </a:t>
            </a:r>
            <a:br>
              <a:rPr lang="ru-RU" sz="2000" dirty="0" smtClean="0">
                <a:latin typeface="Liberation Serif" pitchFamily="18" charset="0"/>
              </a:rPr>
            </a:br>
            <a:r>
              <a:rPr lang="ru-RU" sz="2000" dirty="0" smtClean="0">
                <a:latin typeface="Liberation Serif" pitchFamily="18" charset="0"/>
              </a:rPr>
              <a:t>	</a:t>
            </a:r>
            <a:r>
              <a:rPr lang="ru-RU" sz="2000" i="1" dirty="0" err="1" smtClean="0">
                <a:latin typeface="Liberation Serif" pitchFamily="18" charset="0"/>
              </a:rPr>
              <a:t>Росархив</a:t>
            </a:r>
            <a:r>
              <a:rPr lang="ru-RU" sz="2000" i="1" dirty="0" smtClean="0">
                <a:latin typeface="Liberation Serif" pitchFamily="18" charset="0"/>
              </a:rPr>
              <a:t>, ВНИИДАД. М., 2018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Федеральный закон №125-фз 2004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3075" y="692696"/>
            <a:ext cx="7221414" cy="5976664"/>
          </a:xfrm>
          <a:noFill/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	Государственные органы, органы местного самоуправления, государственные и муниципальные организации </a:t>
            </a:r>
            <a:r>
              <a:rPr lang="ru-RU" sz="20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обеспечивают</a:t>
            </a: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20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соответствии с правилами</a:t>
            </a: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20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отбор, подготовку и передачу в упорядоченном состоянии </a:t>
            </a: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документов АФ РФ на постоянное хранение в государственные и муниципальные архивы. 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	Все работы, связанные с отбором, подготовкой и передачей архивных документов на постоянное хранение, в том числе с их упорядочением и транспортировкой, выполняются </a:t>
            </a:r>
            <a:r>
              <a:rPr lang="ru-RU" sz="20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 счет средств органов и организаций, передающих документы</a:t>
            </a: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 </a:t>
            </a:r>
            <a:b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(пункт 2, статьи 23)</a:t>
            </a:r>
          </a:p>
          <a:p>
            <a:pPr>
              <a:lnSpc>
                <a:spcPct val="100000"/>
              </a:lnSpc>
              <a:buNone/>
            </a:pPr>
            <a:r>
              <a:rPr 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	</a:t>
            </a:r>
          </a:p>
          <a:p>
            <a:pPr>
              <a:lnSpc>
                <a:spcPct val="100000"/>
              </a:lnSpc>
              <a:buNone/>
            </a:pPr>
            <a:r>
              <a:rPr lang="ru-RU" sz="16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	упорядочение архивных документов  -  </a:t>
            </a:r>
            <a:r>
              <a:rPr lang="ru-RU" sz="16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комплекс работ по </a:t>
            </a:r>
            <a:r>
              <a:rPr lang="ru-RU" sz="1600" i="1" u="sng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формированию</a:t>
            </a:r>
            <a:r>
              <a:rPr lang="ru-RU" sz="16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архивных документов в единицы хранения (дела), описанию и оформлению таких единиц хранения (дел) в соответствии с правилами, установленными уполномоченным федеральным органом исполнительной власти в сфере архивного дела и делопроизводства    (пункт 17, статьи 3)</a:t>
            </a:r>
            <a:endParaRPr lang="ru-RU" sz="1200" i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Номенклатура</a:t>
            </a:r>
            <a:r>
              <a:rPr 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дел</a:t>
            </a:r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3074" y="692696"/>
            <a:ext cx="7221414" cy="6165304"/>
          </a:xfrm>
          <a:noFill/>
        </p:spPr>
        <p:txBody>
          <a:bodyPr>
            <a:normAutofit/>
          </a:bodyPr>
          <a:lstStyle/>
          <a:p>
            <a:pPr algn="just"/>
            <a:r>
              <a:rPr lang="ru-RU" sz="19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Для обеспечения порядка формирования и учета дел в делопроизводстве организации составляется </a:t>
            </a:r>
            <a:r>
              <a:rPr lang="ru-RU" sz="19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номенклатура дел</a:t>
            </a:r>
            <a:endParaRPr lang="ru-RU" sz="19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/>
            <a:r>
              <a:rPr lang="ru-RU" sz="19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Номенклатура дел </a:t>
            </a:r>
            <a:r>
              <a:rPr lang="ru-RU" sz="19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закрепляет</a:t>
            </a:r>
            <a:r>
              <a:rPr lang="ru-RU" sz="19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9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группировку</a:t>
            </a:r>
            <a:r>
              <a:rPr lang="ru-RU" sz="19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исполненных документов в дела (электронные дела) и является основным учетным документом, отражающим состав и организацию документального фонда организации</a:t>
            </a:r>
          </a:p>
          <a:p>
            <a:pPr algn="just"/>
            <a:r>
              <a:rPr lang="ru-RU" sz="19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Номенклатура дел организации </a:t>
            </a:r>
            <a:r>
              <a:rPr lang="ru-RU" sz="19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разрабатывается</a:t>
            </a:r>
            <a:r>
              <a:rPr lang="ru-RU" sz="19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9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основании </a:t>
            </a:r>
            <a:r>
              <a:rPr lang="ru-RU" sz="19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типовых, ведомственных и иных перечней документов с указанием сроков хранения, иных нормативных правовых актов, а также типовых и примерных номенклатур дел</a:t>
            </a:r>
          </a:p>
          <a:p>
            <a:pPr algn="just"/>
            <a:r>
              <a:rPr lang="ru-RU" sz="19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Номенклатура дел организации </a:t>
            </a:r>
            <a:r>
              <a:rPr lang="ru-RU" sz="19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составляется</a:t>
            </a:r>
            <a:r>
              <a:rPr lang="ru-RU" sz="19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9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 установленной форме</a:t>
            </a:r>
            <a:r>
              <a:rPr lang="ru-RU" sz="19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– приложение N 25 на основании номенклатур дел структурных подразделений – приложение N 26</a:t>
            </a:r>
          </a:p>
          <a:p>
            <a:pPr algn="just"/>
            <a:r>
              <a:rPr lang="ru-RU" sz="19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Организации-источники комплектования государственных (муниципальных) архивов </a:t>
            </a:r>
            <a:r>
              <a:rPr lang="ru-RU" sz="19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один раз в 5 лет </a:t>
            </a:r>
            <a:r>
              <a:rPr lang="ru-RU" sz="19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представляют ее на согласование соответствующих ЭПК </a:t>
            </a:r>
            <a:r>
              <a:rPr lang="ru-RU" sz="19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(в случае изменения функций и/или структуры организации номенклатура дел подлежит </a:t>
            </a:r>
            <a:r>
              <a:rPr lang="ru-RU" sz="1900" i="1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пересогласованию</a:t>
            </a:r>
            <a:r>
              <a:rPr lang="ru-RU" sz="19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)</a:t>
            </a:r>
            <a:endParaRPr lang="ru-RU" sz="19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r">
              <a:buNone/>
            </a:pPr>
            <a:r>
              <a:rPr lang="ru-RU" sz="19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(пункты 4.14 – 4.18  </a:t>
            </a: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Правил</a:t>
            </a:r>
            <a:r>
              <a:rPr lang="ru-RU" sz="20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2015</a:t>
            </a:r>
            <a:r>
              <a:rPr lang="ru-RU" sz="19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)</a:t>
            </a:r>
          </a:p>
          <a:p>
            <a:pPr algn="just">
              <a:buNone/>
            </a:pPr>
            <a:endParaRPr lang="ru-RU" sz="24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00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Нормативно-методические документы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835696" y="836712"/>
            <a:ext cx="7128792" cy="5400600"/>
          </a:xfrm>
        </p:spPr>
        <p:txBody>
          <a:bodyPr>
            <a:normAutofit/>
          </a:bodyPr>
          <a:lstStyle/>
          <a:p>
            <a:pPr lvl="0" algn="just">
              <a:spcBef>
                <a:spcPts val="1800"/>
              </a:spcBef>
              <a:buNone/>
              <a:defRPr/>
            </a:pPr>
            <a:r>
              <a:rPr lang="ru-RU" alt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  <a:sym typeface="Libre Baskerville" charset="0"/>
              </a:rPr>
              <a:t>Определение сроков хранения</a:t>
            </a:r>
          </a:p>
          <a:p>
            <a:pPr lvl="0" algn="just">
              <a:spcBef>
                <a:spcPts val="1800"/>
              </a:spcBef>
              <a:defRPr/>
            </a:pPr>
            <a:r>
              <a:rPr lang="ru-RU" alt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  <a:sym typeface="Libre Baskerville" charset="0"/>
              </a:rPr>
              <a:t>Перечень типовых архивных документов, образующихся в процессе деятельности государственных органов, органов местного самоуправления и организаций, с указанием сроков хранения. </a:t>
            </a:r>
          </a:p>
          <a:p>
            <a:pPr lvl="0" algn="just">
              <a:spcBef>
                <a:spcPts val="600"/>
              </a:spcBef>
              <a:buNone/>
              <a:defRPr/>
            </a:pPr>
            <a:r>
              <a:rPr lang="ru-RU" altLang="ru-RU" sz="20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  <a:sym typeface="Libre Baskerville" charset="0"/>
              </a:rPr>
              <a:t>			Утвержден приказом Федерального архивного 		агентства от 20.12.</a:t>
            </a:r>
            <a:r>
              <a:rPr lang="ru-RU" alt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  <a:sym typeface="Libre Baskerville" charset="0"/>
              </a:rPr>
              <a:t>2019</a:t>
            </a:r>
            <a:r>
              <a:rPr lang="ru-RU" altLang="ru-RU" sz="20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  <a:sym typeface="Libre Baskerville" charset="0"/>
              </a:rPr>
              <a:t>  № 236 </a:t>
            </a:r>
          </a:p>
          <a:p>
            <a:pPr lvl="0" algn="just">
              <a:spcBef>
                <a:spcPts val="1800"/>
              </a:spcBef>
              <a:defRPr/>
            </a:pPr>
            <a:r>
              <a:rPr lang="ru-RU" alt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  <a:sym typeface="Libre Baskerville" charset="0"/>
              </a:rPr>
              <a:t>Перечень типовых архивных документов, образующихся в </a:t>
            </a:r>
            <a:r>
              <a:rPr lang="ru-RU" altLang="ru-RU" sz="20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  <a:sym typeface="Libre Baskerville" charset="0"/>
              </a:rPr>
              <a:t>научно-технической</a:t>
            </a:r>
            <a:r>
              <a:rPr lang="ru-RU" alt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  <a:sym typeface="Libre Baskerville" charset="0"/>
              </a:rPr>
              <a:t> и производственной деятельности организаций, с указанием сроков хранения.</a:t>
            </a:r>
          </a:p>
          <a:p>
            <a:pPr lvl="0" algn="just">
              <a:spcBef>
                <a:spcPts val="600"/>
              </a:spcBef>
              <a:buNone/>
              <a:defRPr/>
            </a:pPr>
            <a:r>
              <a:rPr lang="ru-RU" altLang="ru-RU" sz="20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  <a:sym typeface="Libre Baskerville" charset="0"/>
              </a:rPr>
              <a:t>			Утвержден приказом Федерального архивного</a:t>
            </a:r>
            <a:r>
              <a:rPr lang="en-US" altLang="ru-RU" sz="20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  <a:sym typeface="Libre Baskerville" charset="0"/>
              </a:rPr>
              <a:t> </a:t>
            </a:r>
            <a:r>
              <a:rPr lang="ru-RU" altLang="ru-RU" sz="20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  <a:sym typeface="Libre Baskerville" charset="0"/>
              </a:rPr>
              <a:t>		агентства от 28.12.</a:t>
            </a:r>
            <a:r>
              <a:rPr lang="ru-RU" altLang="ru-RU" sz="2000" b="1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  <a:sym typeface="Libre Baskerville" charset="0"/>
              </a:rPr>
              <a:t>2021</a:t>
            </a:r>
            <a:r>
              <a:rPr lang="ru-RU" altLang="ru-RU" sz="20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  <a:sym typeface="Libre Baskerville" charset="0"/>
              </a:rPr>
              <a:t>  № 142</a:t>
            </a:r>
          </a:p>
          <a:p>
            <a:pPr algn="just"/>
            <a:r>
              <a:rPr lang="ru-RU" alt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  <a:sym typeface="Libre Baskerville" charset="0"/>
              </a:rPr>
              <a:t>Иные нормативные акты регламентирующие сроки хранения определенных видов документов данной организации либо сферы, в которую она входит</a:t>
            </a:r>
            <a:r>
              <a:rPr lang="en-US" alt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  <a:sym typeface="Libre Baskerville" charset="0"/>
              </a:rPr>
              <a:t> (</a:t>
            </a:r>
            <a:r>
              <a:rPr lang="ru-RU" alt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  <a:sym typeface="Libre Baskerville" charset="0"/>
              </a:rPr>
              <a:t>в</a:t>
            </a: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едомственные перечни</a:t>
            </a:r>
            <a:r>
              <a:rPr lang="en-US" alt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  <a:sym typeface="Libre Baskerville" charset="0"/>
              </a:rPr>
              <a:t>)</a:t>
            </a:r>
            <a:r>
              <a:rPr lang="ru-RU" alt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  <a:sym typeface="Libre Baskerville" charset="0"/>
              </a:rPr>
              <a:t>.</a:t>
            </a:r>
            <a:endParaRPr lang="ru-RU" altLang="ru-RU" sz="2000" dirty="0">
              <a:latin typeface="Liberation Serif" pitchFamily="18" charset="0"/>
              <a:ea typeface="Liberation Serif" pitchFamily="18" charset="0"/>
              <a:cs typeface="Liberation Serif" pitchFamily="18" charset="0"/>
              <a:sym typeface="Libre Baskervill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Нормативно-методические документы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3075" y="980728"/>
            <a:ext cx="7400925" cy="5877272"/>
          </a:xfrm>
        </p:spPr>
        <p:txBody>
          <a:bodyPr>
            <a:noAutofit/>
          </a:bodyPr>
          <a:lstStyle/>
          <a:p>
            <a:pPr lvl="0">
              <a:spcBef>
                <a:spcPts val="1600"/>
              </a:spcBef>
              <a:buNone/>
            </a:pPr>
            <a:r>
              <a:rPr lang="ru-RU" alt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  <a:sym typeface="Libre Baskerville" charset="0"/>
              </a:rPr>
              <a:t>	Составление номенклатуры дел</a:t>
            </a:r>
          </a:p>
          <a:p>
            <a:pPr lvl="0">
              <a:spcBef>
                <a:spcPts val="1600"/>
              </a:spcBef>
              <a:buNone/>
            </a:pPr>
            <a:endParaRPr lang="ru-RU" altLang="ru-RU" sz="800" b="1" dirty="0" smtClean="0">
              <a:latin typeface="Liberation Serif" pitchFamily="18" charset="0"/>
              <a:ea typeface="Liberation Serif" pitchFamily="18" charset="0"/>
              <a:cs typeface="Liberation Serif" pitchFamily="18" charset="0"/>
              <a:sym typeface="Libre Baskerville" charset="0"/>
            </a:endParaRPr>
          </a:p>
          <a:p>
            <a:pPr>
              <a:spcBef>
                <a:spcPts val="1600"/>
              </a:spcBef>
            </a:pP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Памятка «Основные требования к составлению номенклатур дел организации» </a:t>
            </a:r>
            <a:b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	</a:t>
            </a:r>
            <a:r>
              <a:rPr lang="ru-RU" sz="20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ГКУСО «ГААОСО», г. Екатеринбург, 2019 год</a:t>
            </a:r>
            <a:br>
              <a:rPr lang="ru-RU" sz="20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20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	</a:t>
            </a:r>
            <a:r>
              <a:rPr lang="ru-RU" sz="2000" i="1" dirty="0" err="1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Одобренна</a:t>
            </a:r>
            <a:r>
              <a:rPr lang="ru-RU" sz="20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решением МК УАСО (пр. № 2 от 24.04.2019)</a:t>
            </a:r>
          </a:p>
          <a:p>
            <a:pPr>
              <a:spcBef>
                <a:spcPts val="1600"/>
              </a:spcBef>
            </a:pP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Примерные номенклатуры дел </a:t>
            </a:r>
          </a:p>
          <a:p>
            <a:pPr>
              <a:spcBef>
                <a:spcPts val="1600"/>
              </a:spcBef>
            </a:pPr>
            <a:endParaRPr lang="ru-RU" sz="20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Номенклатура дел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3075" y="836712"/>
            <a:ext cx="7400925" cy="6021288"/>
          </a:xfrm>
        </p:spPr>
        <p:txBody>
          <a:bodyPr>
            <a:noAutofit/>
          </a:bodyPr>
          <a:lstStyle/>
          <a:p>
            <a:pPr>
              <a:spcBef>
                <a:spcPts val="1600"/>
              </a:spcBef>
              <a:buNone/>
            </a:pPr>
            <a:r>
              <a:rPr lang="ru-RU" altLang="ru-RU" sz="24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  <a:sym typeface="Libre Baskerville" charset="0"/>
              </a:rPr>
              <a:t>	Схема построения номенклатуры дел</a:t>
            </a:r>
          </a:p>
          <a:p>
            <a:pPr marL="180000" indent="0">
              <a:buNone/>
            </a:pP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Выбор классификационной схемы построения номенклатуры дел зависит от структуры организации. </a:t>
            </a:r>
          </a:p>
          <a:p>
            <a:pPr marL="180000" indent="0">
              <a:buNone/>
            </a:pP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При наличии в организации стабильной структуры номенклатура строится по </a:t>
            </a:r>
            <a:r>
              <a:rPr lang="ru-RU" sz="20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структурному принципу</a:t>
            </a: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 </a:t>
            </a:r>
          </a:p>
          <a:p>
            <a:pPr marL="637200" lvl="1" indent="0">
              <a:buNone/>
            </a:pP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номенклатуре дел, построенной по структурному принципу, разделами являются названия структурных подразделений организаций. Последовательность расположения разделов должна соответствовать штатному расписанию и утвержденному классификатору, то есть каждому структурному подразделения присвоен определенный индекс. </a:t>
            </a:r>
          </a:p>
          <a:p>
            <a:pPr marL="180000" indent="0">
              <a:spcBef>
                <a:spcPts val="1600"/>
              </a:spcBef>
              <a:buNone/>
            </a:pP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При отсутствии выраженной структуры, номенклатура строится по </a:t>
            </a:r>
            <a:r>
              <a:rPr lang="ru-RU" sz="2000" b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направлениям деятельности</a:t>
            </a: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организации. </a:t>
            </a:r>
          </a:p>
          <a:p>
            <a:pPr marL="637200" lvl="1" indent="0">
              <a:buNone/>
            </a:pP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Разделами, в этом случае, являются направления деятельности организации и ему так же присвоен определенный индекс. </a:t>
            </a:r>
          </a:p>
          <a:p>
            <a:pPr marL="637200" lvl="1" indent="0">
              <a:buNone/>
            </a:pPr>
            <a:r>
              <a:rPr lang="ru-RU" sz="2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Например: руководство, бухгалтерия, кадры, юрист и т.п.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архивное дело - 2017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 архивное дело - 2017" id="{A7478FDA-2A30-44CD-B041-D09AA6BBC35F}" vid="{9DED7544-0235-40FB-B44A-9D6EBB6A07A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архивное дело - 2017</Template>
  <TotalTime>3625</TotalTime>
  <Words>943</Words>
  <Application>Microsoft Office PowerPoint</Application>
  <PresentationFormat>Экран (4:3)</PresentationFormat>
  <Paragraphs>138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Презентация архивное дело - 2017</vt:lpstr>
      <vt:lpstr>Составление  номенклатуры дел</vt:lpstr>
      <vt:lpstr>Нормативно-методические документы</vt:lpstr>
      <vt:lpstr>Нормативно-методические документы</vt:lpstr>
      <vt:lpstr>Нормативно-методические документы</vt:lpstr>
      <vt:lpstr>Федеральный закон №125-фз 2004 г.</vt:lpstr>
      <vt:lpstr>Номенклатура дел</vt:lpstr>
      <vt:lpstr>Нормативно-методические документы</vt:lpstr>
      <vt:lpstr>Нормативно-методические документы</vt:lpstr>
      <vt:lpstr>Номенклатура дел</vt:lpstr>
      <vt:lpstr>Номенклатура дел</vt:lpstr>
      <vt:lpstr>Номенклатура дел</vt:lpstr>
      <vt:lpstr>Номенклатура дел</vt:lpstr>
      <vt:lpstr>Порядок согласования номенклатуры дел</vt:lpstr>
      <vt:lpstr>Формирование дел </vt:lpstr>
      <vt:lpstr>Группировка отдельных категорий дел</vt:lpstr>
      <vt:lpstr>Требования при формировании дел</vt:lpstr>
      <vt:lpstr>Требования при формировании дел</vt:lpstr>
      <vt:lpstr>Группировка отдельных категорий дел</vt:lpstr>
      <vt:lpstr>Группировка отдельных категорий дел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нормативных условий хранения документов в архиве организации</dc:title>
  <dc:creator>Nikita Fedorov</dc:creator>
  <cp:lastModifiedBy>klens</cp:lastModifiedBy>
  <cp:revision>218</cp:revision>
  <cp:lastPrinted>2017-03-21T17:15:45Z</cp:lastPrinted>
  <dcterms:modified xsi:type="dcterms:W3CDTF">2022-04-16T20:31:02Z</dcterms:modified>
</cp:coreProperties>
</file>